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18" r:id="rId2"/>
    <p:sldId id="360" r:id="rId3"/>
    <p:sldId id="329" r:id="rId4"/>
    <p:sldId id="336" r:id="rId5"/>
    <p:sldId id="330" r:id="rId6"/>
    <p:sldId id="338" r:id="rId7"/>
    <p:sldId id="350" r:id="rId8"/>
    <p:sldId id="343" r:id="rId9"/>
    <p:sldId id="331" r:id="rId10"/>
    <p:sldId id="341" r:id="rId11"/>
    <p:sldId id="342" r:id="rId12"/>
    <p:sldId id="345" r:id="rId13"/>
    <p:sldId id="359" r:id="rId14"/>
    <p:sldId id="361" r:id="rId15"/>
    <p:sldId id="363" r:id="rId16"/>
    <p:sldId id="364" r:id="rId17"/>
    <p:sldId id="334" r:id="rId18"/>
    <p:sldId id="335" r:id="rId19"/>
    <p:sldId id="348" r:id="rId20"/>
    <p:sldId id="344" r:id="rId21"/>
    <p:sldId id="349" r:id="rId22"/>
    <p:sldId id="351" r:id="rId23"/>
    <p:sldId id="352" r:id="rId24"/>
    <p:sldId id="353" r:id="rId25"/>
    <p:sldId id="356" r:id="rId26"/>
    <p:sldId id="354" r:id="rId27"/>
    <p:sldId id="355" r:id="rId28"/>
    <p:sldId id="357" r:id="rId29"/>
    <p:sldId id="358" r:id="rId30"/>
    <p:sldId id="346" r:id="rId31"/>
    <p:sldId id="362" r:id="rId32"/>
  </p:sldIdLst>
  <p:sldSz cx="12188825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5F2C"/>
    <a:srgbClr val="F35929"/>
    <a:srgbClr val="92C610"/>
    <a:srgbClr val="010D41"/>
    <a:srgbClr val="828282"/>
    <a:srgbClr val="6E90FE"/>
    <a:srgbClr val="8086FC"/>
    <a:srgbClr val="6D6DFB"/>
    <a:srgbClr val="4E78F0"/>
    <a:srgbClr val="F09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9" autoAdjust="0"/>
  </p:normalViewPr>
  <p:slideViewPr>
    <p:cSldViewPr showGuides="1">
      <p:cViewPr varScale="1">
        <p:scale>
          <a:sx n="105" d="100"/>
          <a:sy n="105" d="100"/>
        </p:scale>
        <p:origin x="834" y="96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wjagat\Desktop\Sales%20Tax%20Revenue%20by%20Month%20by%20Category%20Inflation%200410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Transfers - IN </a:t>
            </a:r>
          </a:p>
        </c:rich>
      </c:tx>
      <c:layout>
        <c:manualLayout>
          <c:xMode val="edge"/>
          <c:yMode val="edge"/>
          <c:x val="0.32865849085937432"/>
          <c:y val="2.00501158170469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'Operating Transfers- In'!$B$5</c:f>
              <c:strCache>
                <c:ptCount val="1"/>
                <c:pt idx="0">
                  <c:v> Operating Transfers </c:v>
                </c:pt>
              </c:strCache>
            </c:strRef>
          </c:tx>
          <c:spPr>
            <a:ln w="28575" cap="rnd">
              <a:solidFill>
                <a:srgbClr val="E9713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9130565996323626E-2"/>
                  <c:y val="-6.2234296496692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4D-4556-A4A3-962F344375B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4D-4556-A4A3-962F344375B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4D-4556-A4A3-962F344375B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4D-4556-A4A3-962F344375B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4D-4556-A4A3-962F344375B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4D-4556-A4A3-962F344375B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4D-4556-A4A3-962F344375B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4D-4556-A4A3-962F344375B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4D-4556-A4A3-962F344375B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4D-4556-A4A3-962F344375B4}"/>
                </c:ext>
              </c:extLst>
            </c:dLbl>
            <c:dLbl>
              <c:idx val="10"/>
              <c:layout>
                <c:manualLayout>
                  <c:x val="0"/>
                  <c:y val="-5.0891173325556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C4D-4556-A4A3-962F344375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'Operating Transfers- In'!$A$6:$A$16</c:f>
              <c:strCache>
                <c:ptCount val="11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  <c:pt idx="5">
                  <c:v>2018-2019</c:v>
                </c:pt>
                <c:pt idx="6">
                  <c:v>2019-2020</c:v>
                </c:pt>
                <c:pt idx="7">
                  <c:v>2020-2021</c:v>
                </c:pt>
                <c:pt idx="8">
                  <c:v>2021-2022</c:v>
                </c:pt>
                <c:pt idx="9">
                  <c:v>2022-2023</c:v>
                </c:pt>
                <c:pt idx="10">
                  <c:v>2023-2024</c:v>
                </c:pt>
              </c:strCache>
            </c:strRef>
          </c:cat>
          <c:val>
            <c:numRef>
              <c:f>'Operating Transfers- In'!$B$6:$B$16</c:f>
              <c:numCache>
                <c:formatCode>_("$"* #,##0.00_);_("$"* \(#,##0.00\);_("$"* "-"??_);_(@_)</c:formatCode>
                <c:ptCount val="11"/>
                <c:pt idx="0">
                  <c:v>937093</c:v>
                </c:pt>
                <c:pt idx="1">
                  <c:v>1008088</c:v>
                </c:pt>
                <c:pt idx="2">
                  <c:v>1103002</c:v>
                </c:pt>
                <c:pt idx="3">
                  <c:v>1164658</c:v>
                </c:pt>
                <c:pt idx="4">
                  <c:v>1986884.4</c:v>
                </c:pt>
                <c:pt idx="5">
                  <c:v>957404.51</c:v>
                </c:pt>
                <c:pt idx="6">
                  <c:v>934496</c:v>
                </c:pt>
                <c:pt idx="7">
                  <c:v>1149067.28</c:v>
                </c:pt>
                <c:pt idx="8">
                  <c:v>1258091.5</c:v>
                </c:pt>
                <c:pt idx="9">
                  <c:v>1258091.5</c:v>
                </c:pt>
                <c:pt idx="10">
                  <c:v>1293443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C4D-4556-A4A3-962F344375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6547647"/>
        <c:axId val="416545727"/>
      </c:lineChart>
      <c:catAx>
        <c:axId val="416547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545727"/>
        <c:crosses val="autoZero"/>
        <c:auto val="1"/>
        <c:lblAlgn val="ctr"/>
        <c:lblOffset val="100"/>
        <c:noMultiLvlLbl val="0"/>
      </c:catAx>
      <c:valAx>
        <c:axId val="416545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547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049846894138233"/>
          <c:y val="0.92187445319335082"/>
          <c:w val="0.55623550381908093"/>
          <c:h val="7.13158359729783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t>7/25/2024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7/25/2024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7/25/2024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7/25/2024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7/25/2024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7/25/2024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7/25/2024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7/25/2024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7/25/2024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7/25/2024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7/25/2024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2971800"/>
            <a:ext cx="5945188" cy="16764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7.24.2024</a:t>
            </a:r>
            <a:br>
              <a:rPr lang="en-US" sz="4400" dirty="0"/>
            </a:br>
            <a:r>
              <a:rPr lang="en-US" sz="4400" dirty="0"/>
              <a:t>Preliminary Budget Considerations/Options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Robbie Sorrell</a:t>
            </a:r>
          </a:p>
          <a:p>
            <a:r>
              <a:rPr lang="en-US" dirty="0"/>
              <a:t>                           Finance Director</a:t>
            </a:r>
          </a:p>
        </p:txBody>
      </p:sp>
      <p:pic>
        <p:nvPicPr>
          <p:cNvPr id="5" name="Picture 4" descr="Three legged stool analogy template ...">
            <a:extLst>
              <a:ext uri="{FF2B5EF4-FFF2-40B4-BE49-F238E27FC236}">
                <a16:creationId xmlns:a16="http://schemas.microsoft.com/office/drawing/2014/main" id="{4EBF163B-40B5-194F-6685-6F1C41E2A1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" t="1" r="2827" b="-10345"/>
          <a:stretch/>
        </p:blipFill>
        <p:spPr bwMode="auto">
          <a:xfrm>
            <a:off x="7879916" y="914400"/>
            <a:ext cx="4308909" cy="31677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4BA940-BB5E-BED8-CA97-057A2EDF9902}"/>
              </a:ext>
            </a:extLst>
          </p:cNvPr>
          <p:cNvSpPr txBox="1"/>
          <p:nvPr/>
        </p:nvSpPr>
        <p:spPr>
          <a:xfrm>
            <a:off x="8151812" y="2536712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 TAX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4858DC-E6FF-DBB1-D474-DAA5A1C8A21A}"/>
              </a:ext>
            </a:extLst>
          </p:cNvPr>
          <p:cNvSpPr txBox="1"/>
          <p:nvPr/>
        </p:nvSpPr>
        <p:spPr>
          <a:xfrm>
            <a:off x="9550989" y="2817314"/>
            <a:ext cx="10683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SALES TAX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C49A76-35EC-2B67-BF6F-235C611F12A2}"/>
              </a:ext>
            </a:extLst>
          </p:cNvPr>
          <p:cNvSpPr txBox="1"/>
          <p:nvPr/>
        </p:nvSpPr>
        <p:spPr>
          <a:xfrm>
            <a:off x="10619378" y="2536712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TRANSFERS - IN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20C360-4998-9031-AC9F-E04DF9819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4" y="152400"/>
            <a:ext cx="2663959" cy="218198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BBFFA2-1409-4C25-A6D6-7D76AAD07592}"/>
              </a:ext>
            </a:extLst>
          </p:cNvPr>
          <p:cNvSpPr txBox="1"/>
          <p:nvPr/>
        </p:nvSpPr>
        <p:spPr>
          <a:xfrm>
            <a:off x="9570388" y="1371600"/>
            <a:ext cx="902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from Aransas County Appraisal District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3539444" cy="4187952"/>
          </a:xfrm>
        </p:spPr>
        <p:txBody>
          <a:bodyPr>
            <a:normAutofit/>
          </a:bodyPr>
          <a:lstStyle/>
          <a:p>
            <a:r>
              <a:rPr lang="en-US" dirty="0"/>
              <a:t>New Taxable Values down $10.4M, or 16% from 2023</a:t>
            </a:r>
          </a:p>
          <a:p>
            <a:r>
              <a:rPr lang="en-US" dirty="0"/>
              <a:t>Lowest growth rate since 2022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05B773-9223-4B65-04FB-86E937EB8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212" y="2206633"/>
            <a:ext cx="6911166" cy="39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1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from Aransas County Appraisal District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3539444" cy="4187952"/>
          </a:xfrm>
        </p:spPr>
        <p:txBody>
          <a:bodyPr>
            <a:normAutofit/>
          </a:bodyPr>
          <a:lstStyle/>
          <a:p>
            <a:r>
              <a:rPr lang="en-US" dirty="0"/>
              <a:t>Number of Properties relatively flat from 2023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BBFACE-A027-640C-ECEF-BDCFE5913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212" y="1984248"/>
            <a:ext cx="6967564" cy="41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9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from Aransas County Appraisal District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3539444" cy="4187952"/>
          </a:xfrm>
        </p:spPr>
        <p:txBody>
          <a:bodyPr>
            <a:normAutofit/>
          </a:bodyPr>
          <a:lstStyle/>
          <a:p>
            <a:r>
              <a:rPr lang="en-US" dirty="0"/>
              <a:t>Freeze Adjusted Values with approved Tax Rate</a:t>
            </a:r>
          </a:p>
          <a:p>
            <a:r>
              <a:rPr lang="en-US" dirty="0"/>
              <a:t>Inverse relationship between values and the tax rate as explained by Financial Advisor, Bob Henderson</a:t>
            </a:r>
          </a:p>
          <a:p>
            <a:r>
              <a:rPr lang="en-US" dirty="0"/>
              <a:t>No tax increment available for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BFF30-FB62-9D5A-CBC3-7D4A875A7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211" y="2133600"/>
            <a:ext cx="6096000" cy="366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2012" y="381000"/>
            <a:ext cx="8934449" cy="609600"/>
          </a:xfrm>
        </p:spPr>
        <p:txBody>
          <a:bodyPr/>
          <a:lstStyle/>
          <a:p>
            <a:r>
              <a:rPr lang="en-US" dirty="0"/>
              <a:t>Preliminary rates – discussion purposes only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FD30E4-768A-7CCF-0EA5-A4D058D5EDA6}"/>
              </a:ext>
            </a:extLst>
          </p:cNvPr>
          <p:cNvSpPr txBox="1"/>
          <p:nvPr/>
        </p:nvSpPr>
        <p:spPr>
          <a:xfrm>
            <a:off x="1370012" y="1066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M&amp;O includes 3.5% Voter Approved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F69C42-1830-0F09-DF55-9A0C1B630201}"/>
              </a:ext>
            </a:extLst>
          </p:cNvPr>
          <p:cNvSpPr txBox="1"/>
          <p:nvPr/>
        </p:nvSpPr>
        <p:spPr>
          <a:xfrm>
            <a:off x="1370012" y="2133600"/>
            <a:ext cx="243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I&amp;S rate includes pennies to cover:</a:t>
            </a:r>
          </a:p>
          <a:p>
            <a:pPr marL="342900" indent="-342900">
              <a:buAutoNum type="arabicParenR"/>
            </a:pPr>
            <a:r>
              <a:rPr lang="en-US" dirty="0"/>
              <a:t>almost all debt service;</a:t>
            </a:r>
          </a:p>
          <a:p>
            <a:pPr marL="342900" indent="-342900">
              <a:buAutoNum type="arabicParenR"/>
            </a:pPr>
            <a:r>
              <a:rPr lang="en-US" dirty="0"/>
              <a:t>V&amp;E replacement, </a:t>
            </a:r>
          </a:p>
          <a:p>
            <a:pPr marL="342900" indent="-342900">
              <a:buAutoNum type="arabicParenR"/>
            </a:pPr>
            <a:r>
              <a:rPr lang="en-US" dirty="0"/>
              <a:t>CIP Projects including completion of City Hall; and a </a:t>
            </a:r>
          </a:p>
          <a:p>
            <a:pPr marL="342900" indent="-342900">
              <a:buAutoNum type="arabicParenR"/>
            </a:pPr>
            <a:r>
              <a:rPr lang="en-US" dirty="0"/>
              <a:t>balanced budget capable of funding a COLA and one Police Officer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A0AC6D-90E1-6718-94CB-6B200916A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12" y="959331"/>
            <a:ext cx="5791200" cy="586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8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94012" y="381000"/>
            <a:ext cx="6934200" cy="609600"/>
          </a:xfrm>
        </p:spPr>
        <p:txBody>
          <a:bodyPr/>
          <a:lstStyle/>
          <a:p>
            <a:r>
              <a:rPr lang="en-US" dirty="0"/>
              <a:t>Average Taxable Homestead Value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72F7A3-F2D0-179F-111D-90F184719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12" y="1524000"/>
            <a:ext cx="3352799" cy="2050472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884EABC-9762-A327-DBF8-469968574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067518"/>
              </p:ext>
            </p:extLst>
          </p:nvPr>
        </p:nvGraphicFramePr>
        <p:xfrm>
          <a:off x="2741612" y="4191000"/>
          <a:ext cx="7492998" cy="1543050"/>
        </p:xfrm>
        <a:graphic>
          <a:graphicData uri="http://schemas.openxmlformats.org/drawingml/2006/table">
            <a:tbl>
              <a:tblPr/>
              <a:tblGrid>
                <a:gridCol w="1201168">
                  <a:extLst>
                    <a:ext uri="{9D8B030D-6E8A-4147-A177-3AD203B41FA5}">
                      <a16:colId xmlns:a16="http://schemas.microsoft.com/office/drawing/2014/main" val="46123183"/>
                    </a:ext>
                  </a:extLst>
                </a:gridCol>
                <a:gridCol w="1306032">
                  <a:extLst>
                    <a:ext uri="{9D8B030D-6E8A-4147-A177-3AD203B41FA5}">
                      <a16:colId xmlns:a16="http://schemas.microsoft.com/office/drawing/2014/main" val="4080098327"/>
                    </a:ext>
                  </a:extLst>
                </a:gridCol>
                <a:gridCol w="762646">
                  <a:extLst>
                    <a:ext uri="{9D8B030D-6E8A-4147-A177-3AD203B41FA5}">
                      <a16:colId xmlns:a16="http://schemas.microsoft.com/office/drawing/2014/main" val="2201637566"/>
                    </a:ext>
                  </a:extLst>
                </a:gridCol>
                <a:gridCol w="419455">
                  <a:extLst>
                    <a:ext uri="{9D8B030D-6E8A-4147-A177-3AD203B41FA5}">
                      <a16:colId xmlns:a16="http://schemas.microsoft.com/office/drawing/2014/main" val="3245041521"/>
                    </a:ext>
                  </a:extLst>
                </a:gridCol>
                <a:gridCol w="419455">
                  <a:extLst>
                    <a:ext uri="{9D8B030D-6E8A-4147-A177-3AD203B41FA5}">
                      <a16:colId xmlns:a16="http://schemas.microsoft.com/office/drawing/2014/main" val="961516966"/>
                    </a:ext>
                  </a:extLst>
                </a:gridCol>
                <a:gridCol w="533852">
                  <a:extLst>
                    <a:ext uri="{9D8B030D-6E8A-4147-A177-3AD203B41FA5}">
                      <a16:colId xmlns:a16="http://schemas.microsoft.com/office/drawing/2014/main" val="3678421291"/>
                    </a:ext>
                  </a:extLst>
                </a:gridCol>
                <a:gridCol w="597406">
                  <a:extLst>
                    <a:ext uri="{9D8B030D-6E8A-4147-A177-3AD203B41FA5}">
                      <a16:colId xmlns:a16="http://schemas.microsoft.com/office/drawing/2014/main" val="1539976730"/>
                    </a:ext>
                  </a:extLst>
                </a:gridCol>
                <a:gridCol w="546563">
                  <a:extLst>
                    <a:ext uri="{9D8B030D-6E8A-4147-A177-3AD203B41FA5}">
                      <a16:colId xmlns:a16="http://schemas.microsoft.com/office/drawing/2014/main" val="95744692"/>
                    </a:ext>
                  </a:extLst>
                </a:gridCol>
                <a:gridCol w="486187">
                  <a:extLst>
                    <a:ext uri="{9D8B030D-6E8A-4147-A177-3AD203B41FA5}">
                      <a16:colId xmlns:a16="http://schemas.microsoft.com/office/drawing/2014/main" val="2469301109"/>
                    </a:ext>
                  </a:extLst>
                </a:gridCol>
                <a:gridCol w="610117">
                  <a:extLst>
                    <a:ext uri="{9D8B030D-6E8A-4147-A177-3AD203B41FA5}">
                      <a16:colId xmlns:a16="http://schemas.microsoft.com/office/drawing/2014/main" val="2983014557"/>
                    </a:ext>
                  </a:extLst>
                </a:gridCol>
                <a:gridCol w="610117">
                  <a:extLst>
                    <a:ext uri="{9D8B030D-6E8A-4147-A177-3AD203B41FA5}">
                      <a16:colId xmlns:a16="http://schemas.microsoft.com/office/drawing/2014/main" val="1754106110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Preliminary 2024 Average Taxable Value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 $   342,238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3430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Divide by $100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 $       3,422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865696"/>
                  </a:ext>
                </a:extLst>
              </a:tr>
              <a:tr h="1809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Tax per penny of valuation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 $           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374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% of Home Value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0.01%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73166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So: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682057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Proposed Penny Increase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6.1765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6.9241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695039"/>
                  </a:ext>
                </a:extLst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Tax increase per penny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 $  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 $  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 $   103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 $     137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 $    171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 $  205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 $     211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 $     237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114818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Tax increase as a percentage of home value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0.01%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0.02%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0.03%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0.04%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0.05%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0.06%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0.06%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effectLst/>
                          <a:latin typeface="Arial" panose="020B0604020202020204" pitchFamily="34" charset="0"/>
                        </a:rPr>
                        <a:t>0.07%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740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5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4412" y="304800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Area Property Taxes by Category (M&amp;O vs. I&amp;S)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3F7C09-E385-31A4-3475-AEE61C448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1035233"/>
            <a:ext cx="7414169" cy="582276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76B078-2AE1-8B93-0DFA-B205B243BA55}"/>
              </a:ext>
            </a:extLst>
          </p:cNvPr>
          <p:cNvCxnSpPr>
            <a:cxnSpLocks/>
          </p:cNvCxnSpPr>
          <p:nvPr/>
        </p:nvCxnSpPr>
        <p:spPr>
          <a:xfrm flipV="1">
            <a:off x="3552824" y="4876800"/>
            <a:ext cx="6450557" cy="484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25C7F6-BF95-7DB5-D123-9383616E752E}"/>
              </a:ext>
            </a:extLst>
          </p:cNvPr>
          <p:cNvCxnSpPr/>
          <p:nvPr/>
        </p:nvCxnSpPr>
        <p:spPr>
          <a:xfrm>
            <a:off x="3552824" y="4629728"/>
            <a:ext cx="645055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C80E9D5-0B35-06FF-63AB-2DC9517D2A2E}"/>
              </a:ext>
            </a:extLst>
          </p:cNvPr>
          <p:cNvSpPr txBox="1"/>
          <p:nvPr/>
        </p:nvSpPr>
        <p:spPr>
          <a:xfrm>
            <a:off x="10361612" y="17526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Current I&amp;S</a:t>
            </a:r>
          </a:p>
          <a:p>
            <a:r>
              <a:rPr lang="en-US" dirty="0">
                <a:solidFill>
                  <a:srgbClr val="92D050"/>
                </a:solidFill>
              </a:rPr>
              <a:t>Preliminary I&amp;S</a:t>
            </a:r>
          </a:p>
        </p:txBody>
      </p:sp>
    </p:spTree>
    <p:extLst>
      <p:ext uri="{BB962C8B-B14F-4D97-AF65-F5344CB8AC3E}">
        <p14:creationId xmlns:p14="http://schemas.microsoft.com/office/powerpoint/2010/main" val="268497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04643" y="304800"/>
            <a:ext cx="6118770" cy="609600"/>
          </a:xfrm>
        </p:spPr>
        <p:txBody>
          <a:bodyPr>
            <a:normAutofit/>
          </a:bodyPr>
          <a:lstStyle/>
          <a:p>
            <a:r>
              <a:rPr lang="en-US" dirty="0"/>
              <a:t>Area Property Taxes - Stacked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42D7A9-5F01-23A9-B739-9E24D2FAF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812" y="859865"/>
            <a:ext cx="8556430" cy="5921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EEF145-0FA3-A522-A473-AB89C9D43E6C}"/>
              </a:ext>
            </a:extLst>
          </p:cNvPr>
          <p:cNvSpPr txBox="1"/>
          <p:nvPr/>
        </p:nvSpPr>
        <p:spPr>
          <a:xfrm>
            <a:off x="10437812" y="859865"/>
            <a:ext cx="16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Rockport’s total tax rate is below the M&amp;O alone of the surrounding Cities rates.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0178F5-F93A-F457-496A-EEC380EB8724}"/>
              </a:ext>
            </a:extLst>
          </p:cNvPr>
          <p:cNvCxnSpPr>
            <a:cxnSpLocks/>
          </p:cNvCxnSpPr>
          <p:nvPr/>
        </p:nvCxnSpPr>
        <p:spPr>
          <a:xfrm flipV="1">
            <a:off x="6361112" y="1371600"/>
            <a:ext cx="0" cy="392545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A1214C-C707-32DA-20A5-3A27C606151D}"/>
              </a:ext>
            </a:extLst>
          </p:cNvPr>
          <p:cNvCxnSpPr>
            <a:cxnSpLocks/>
          </p:cNvCxnSpPr>
          <p:nvPr/>
        </p:nvCxnSpPr>
        <p:spPr>
          <a:xfrm flipV="1">
            <a:off x="6856412" y="1371600"/>
            <a:ext cx="0" cy="3925455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751744A-2624-3F4B-73EF-CC6E5EB0B6EC}"/>
              </a:ext>
            </a:extLst>
          </p:cNvPr>
          <p:cNvSpPr txBox="1"/>
          <p:nvPr/>
        </p:nvSpPr>
        <p:spPr>
          <a:xfrm>
            <a:off x="10514012" y="3200400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Current total Tax</a:t>
            </a:r>
          </a:p>
          <a:p>
            <a:r>
              <a:rPr lang="en-US" dirty="0">
                <a:solidFill>
                  <a:srgbClr val="00B050"/>
                </a:solidFill>
              </a:rPr>
              <a:t>Preliminary Total Tax</a:t>
            </a:r>
          </a:p>
        </p:txBody>
      </p:sp>
    </p:spTree>
    <p:extLst>
      <p:ext uri="{BB962C8B-B14F-4D97-AF65-F5344CB8AC3E}">
        <p14:creationId xmlns:p14="http://schemas.microsoft.com/office/powerpoint/2010/main" val="359331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Sales Tax – Second Largest Source of Revenue ~27%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4294967295"/>
          </p:nvPr>
        </p:nvSpPr>
        <p:spPr>
          <a:xfrm>
            <a:off x="1141412" y="2362200"/>
            <a:ext cx="3581400" cy="3276600"/>
          </a:xfrm>
        </p:spPr>
        <p:txBody>
          <a:bodyPr>
            <a:normAutofit/>
          </a:bodyPr>
          <a:lstStyle/>
          <a:p>
            <a:r>
              <a:rPr lang="en-US" dirty="0"/>
              <a:t>12 Month Rolling Average</a:t>
            </a:r>
          </a:p>
          <a:p>
            <a:r>
              <a:rPr lang="en-US" dirty="0"/>
              <a:t>Flat/slowing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B07146-296F-DD47-2AFB-E5140B6B1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611" y="1896340"/>
            <a:ext cx="7162801" cy="4783377"/>
          </a:xfrm>
        </p:spPr>
      </p:pic>
    </p:spTree>
    <p:extLst>
      <p:ext uri="{BB962C8B-B14F-4D97-AF65-F5344CB8AC3E}">
        <p14:creationId xmlns:p14="http://schemas.microsoft.com/office/powerpoint/2010/main" val="381718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10515599" cy="1219200"/>
          </a:xfrm>
        </p:spPr>
        <p:txBody>
          <a:bodyPr>
            <a:normAutofit/>
          </a:bodyPr>
          <a:lstStyle/>
          <a:p>
            <a:r>
              <a:rPr lang="en-US" sz="3000" dirty="0"/>
              <a:t>Operating Transfers In – Third Largest Source of Revenue ~ 9%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809E6-FE98-DD09-0CC2-A970FACCA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1200"/>
            <a:ext cx="3581399" cy="4187825"/>
          </a:xfrm>
        </p:spPr>
        <p:txBody>
          <a:bodyPr>
            <a:normAutofit/>
          </a:bodyPr>
          <a:lstStyle/>
          <a:p>
            <a:r>
              <a:rPr lang="en-US" dirty="0"/>
              <a:t>Paid by Utility Funds to reimburse General Fund for Resources used to help support Utilities</a:t>
            </a:r>
          </a:p>
          <a:p>
            <a:r>
              <a:rPr lang="en-US" dirty="0"/>
              <a:t>Needs to be based on Utility Revenues moving forward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5079BFA-02AE-4D49-B332-2327473730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525886"/>
              </p:ext>
            </p:extLst>
          </p:nvPr>
        </p:nvGraphicFramePr>
        <p:xfrm>
          <a:off x="5256212" y="1981200"/>
          <a:ext cx="6324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86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General Fund Reserves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DFCD8-4435-E077-CC05-554A922FB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1200"/>
            <a:ext cx="3886199" cy="4187825"/>
          </a:xfrm>
        </p:spPr>
        <p:txBody>
          <a:bodyPr/>
          <a:lstStyle/>
          <a:p>
            <a:r>
              <a:rPr lang="en-US" dirty="0"/>
              <a:t>As shown on the graph, the city has struggled to maintain recommended reserves </a:t>
            </a:r>
            <a:r>
              <a:rPr lang="en-US"/>
              <a:t>of 180 </a:t>
            </a:r>
            <a:r>
              <a:rPr lang="en-US" dirty="0"/>
              <a:t>days of General Fund Expenditures.  Further, the City Reserves dropped over $943k in 2022 from 2021.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5AEE59-671B-01D6-54F6-76EF04568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172" y="2057400"/>
            <a:ext cx="659231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9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Preliminary Budget is for discussion purposes only</a:t>
            </a:r>
          </a:p>
          <a:p>
            <a:r>
              <a:rPr lang="en-US" dirty="0"/>
              <a:t>Goal was to try to balance the budget using tools outside of 3.5% capricious cap (with no index) placed on M&amp;O side by State Legislature in 2019</a:t>
            </a:r>
          </a:p>
          <a:p>
            <a:r>
              <a:rPr lang="en-US" dirty="0"/>
              <a:t>City of Rockport has been deficit spending since at least 2022 </a:t>
            </a:r>
          </a:p>
          <a:p>
            <a:r>
              <a:rPr lang="en-US" dirty="0"/>
              <a:t>Not properly funding projects is putting the City in a precarious and unsustainable position with declining reserves and dwindling resources (quality employees, infrastructure, ability to grow and adapt)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3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10515599" cy="1219200"/>
          </a:xfrm>
        </p:spPr>
        <p:txBody>
          <a:bodyPr>
            <a:normAutofit/>
          </a:bodyPr>
          <a:lstStyle/>
          <a:p>
            <a:r>
              <a:rPr lang="en-US" sz="3000" dirty="0"/>
              <a:t>Other Items Which Need to be Addressed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809E6-FE98-DD09-0CC2-A970FACCA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1200"/>
            <a:ext cx="10058399" cy="418782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Move all M&amp;O Debt Service from Utilities to General Fund</a:t>
            </a:r>
          </a:p>
          <a:p>
            <a:r>
              <a:rPr lang="en-US" dirty="0"/>
              <a:t>Fund V&amp;E Sinking Fund with I&amp;S</a:t>
            </a:r>
          </a:p>
          <a:p>
            <a:r>
              <a:rPr lang="en-US" dirty="0"/>
              <a:t>Move computer replacement out of General Fund to I&amp;S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3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10515599" cy="1219200"/>
          </a:xfrm>
        </p:spPr>
        <p:txBody>
          <a:bodyPr>
            <a:normAutofit/>
          </a:bodyPr>
          <a:lstStyle/>
          <a:p>
            <a:r>
              <a:rPr lang="en-US" sz="3000" dirty="0"/>
              <a:t>Other Items Which Need to be Addressed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809E6-FE98-DD09-0CC2-A970FACCA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81200"/>
            <a:ext cx="10058399" cy="4187825"/>
          </a:xfrm>
        </p:spPr>
        <p:txBody>
          <a:bodyPr>
            <a:normAutofit/>
          </a:bodyPr>
          <a:lstStyle/>
          <a:p>
            <a:r>
              <a:rPr lang="en-US" dirty="0"/>
              <a:t>Restructure 2022 Tax Notes (does not look feasible at this time)</a:t>
            </a:r>
          </a:p>
          <a:p>
            <a:r>
              <a:rPr lang="en-US" dirty="0"/>
              <a:t>Issue Tax Notes to cover V&amp;E Sinking Fund Requirements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Rockport will have catch up given no V&amp;E payments last year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927A1-BA45-AE3B-FF8A-2D29F8FA7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2965449"/>
            <a:ext cx="81629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0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03EF78-AC8C-F570-602D-53841968F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212" y="0"/>
            <a:ext cx="11123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8E234B-B55F-8A06-B280-F0EC26A095B2}"/>
              </a:ext>
            </a:extLst>
          </p:cNvPr>
          <p:cNvSpPr txBox="1"/>
          <p:nvPr/>
        </p:nvSpPr>
        <p:spPr>
          <a:xfrm>
            <a:off x="3046490" y="2743200"/>
            <a:ext cx="71627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>
                <a:solidFill>
                  <a:sysClr val="windowText" lastClr="000000"/>
                </a:solidFill>
              </a:rPr>
              <a:t>A 6.1765  penny increase will </a:t>
            </a:r>
            <a:r>
              <a:rPr lang="en-US" sz="2000" b="1" dirty="0">
                <a:solidFill>
                  <a:sysClr val="windowText" lastClr="000000"/>
                </a:solidFill>
              </a:rPr>
              <a:t>b</a:t>
            </a:r>
            <a:r>
              <a:rPr lang="en-US" sz="2000" b="1" baseline="0" dirty="0">
                <a:solidFill>
                  <a:sysClr val="windowText" lastClr="000000"/>
                </a:solidFill>
              </a:rPr>
              <a:t>alance the General Fund and Utility Fund</a:t>
            </a:r>
            <a:r>
              <a:rPr lang="en-US" sz="2000" b="1" dirty="0">
                <a:solidFill>
                  <a:sysClr val="windowText" lastClr="000000"/>
                </a:solidFill>
              </a:rPr>
              <a:t>. </a:t>
            </a:r>
            <a:r>
              <a:rPr lang="en-US" sz="2000" b="1" baseline="0" dirty="0">
                <a:solidFill>
                  <a:sysClr val="windowText" lastClr="000000"/>
                </a:solidFill>
              </a:rPr>
              <a:t> $4.1 million in new debt taken to fund CIP &amp; Vehicle/Equipment Replacement</a:t>
            </a:r>
            <a:r>
              <a:rPr lang="en-US" sz="2000" b="1" dirty="0">
                <a:solidFill>
                  <a:sysClr val="windowText" lastClr="000000"/>
                </a:solidFill>
              </a:rPr>
              <a:t> and reserve funds for</a:t>
            </a:r>
            <a:r>
              <a:rPr lang="en-US" sz="2000" b="1" baseline="0" dirty="0">
                <a:solidFill>
                  <a:sysClr val="windowText" lastClr="000000"/>
                </a:solidFill>
              </a:rPr>
              <a:t> for a 5% COLA and one police officer.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3939F-BA23-43C4-F3C8-D90C269C4C77}"/>
              </a:ext>
            </a:extLst>
          </p:cNvPr>
          <p:cNvSpPr txBox="1"/>
          <p:nvPr/>
        </p:nvSpPr>
        <p:spPr>
          <a:xfrm>
            <a:off x="2589290" y="228600"/>
            <a:ext cx="7162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Preliminary Budget – No Penny reduction in I&amp;S</a:t>
            </a:r>
          </a:p>
        </p:txBody>
      </p:sp>
    </p:spTree>
    <p:extLst>
      <p:ext uri="{BB962C8B-B14F-4D97-AF65-F5344CB8AC3E}">
        <p14:creationId xmlns:p14="http://schemas.microsoft.com/office/powerpoint/2010/main" val="35910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A3939F-BA23-43C4-F3C8-D90C269C4C77}"/>
              </a:ext>
            </a:extLst>
          </p:cNvPr>
          <p:cNvSpPr txBox="1"/>
          <p:nvPr/>
        </p:nvSpPr>
        <p:spPr>
          <a:xfrm>
            <a:off x="3275013" y="228600"/>
            <a:ext cx="7129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Preliminary Budget – One Penny reduction in I&amp;S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6CD97-9E8C-D808-2BDA-F4DC684BD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2990850"/>
            <a:ext cx="8620125" cy="87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7C56A3-F674-8D78-0466-3523457ADF37}"/>
              </a:ext>
            </a:extLst>
          </p:cNvPr>
          <p:cNvSpPr txBox="1"/>
          <p:nvPr/>
        </p:nvSpPr>
        <p:spPr>
          <a:xfrm>
            <a:off x="2589212" y="3231208"/>
            <a:ext cx="8229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>
                <a:solidFill>
                  <a:sysClr val="windowText" lastClr="000000"/>
                </a:solidFill>
              </a:rPr>
              <a:t>1 penny less (5.175) eliminates most new borrowing for </a:t>
            </a:r>
            <a:r>
              <a:rPr lang="en-US" sz="2000" b="1" i="0" u="sng" baseline="0" dirty="0">
                <a:solidFill>
                  <a:sysClr val="windowText" lastClr="000000"/>
                </a:solidFill>
              </a:rPr>
              <a:t>new</a:t>
            </a:r>
            <a:r>
              <a:rPr lang="en-US" sz="2000" b="1" i="0" baseline="0" dirty="0">
                <a:solidFill>
                  <a:sysClr val="windowText" lastClr="000000"/>
                </a:solidFill>
              </a:rPr>
              <a:t> CIP Projects &amp; Vehicle/E</a:t>
            </a:r>
            <a:r>
              <a:rPr lang="en-US" sz="2000" b="1" dirty="0">
                <a:solidFill>
                  <a:sysClr val="windowText" lastClr="000000"/>
                </a:solidFill>
              </a:rPr>
              <a:t>q</a:t>
            </a:r>
            <a:r>
              <a:rPr lang="en-US" sz="2000" b="1" i="0" baseline="0" dirty="0">
                <a:solidFill>
                  <a:sysClr val="windowText" lastClr="000000"/>
                </a:solidFill>
              </a:rPr>
              <a:t>uipment Replacement.  It would allow for a 5% COLA and one police officer.</a:t>
            </a:r>
          </a:p>
          <a:p>
            <a:pPr algn="ctr" rtl="0">
              <a:defRPr sz="1000" b="1" i="0" u="none" strike="noStrike" kern="120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endParaRPr lang="en-US" sz="2000" b="1" dirty="0">
              <a:solidFill>
                <a:sysClr val="windowText" lastClr="000000"/>
              </a:solidFill>
            </a:endParaRPr>
          </a:p>
          <a:p>
            <a:pPr rtl="0">
              <a:defRPr sz="1000" b="1" i="0" u="none" strike="noStrike" kern="120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>
                <a:solidFill>
                  <a:sysClr val="windowText" lastClr="000000"/>
                </a:solidFill>
              </a:rPr>
              <a:t>*Drops V&amp;E funding completely.  It is not feasible to fund the </a:t>
            </a:r>
            <a:r>
              <a:rPr lang="en-US" sz="2000" b="1" dirty="0">
                <a:solidFill>
                  <a:sysClr val="windowText" lastClr="000000"/>
                </a:solidFill>
              </a:rPr>
              <a:t>V&amp;E out of M&amp;O with our current position.</a:t>
            </a:r>
            <a:endParaRPr lang="en-US" sz="2000" b="1" i="0" baseline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4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A3939F-BA23-43C4-F3C8-D90C269C4C77}"/>
              </a:ext>
            </a:extLst>
          </p:cNvPr>
          <p:cNvSpPr txBox="1"/>
          <p:nvPr/>
        </p:nvSpPr>
        <p:spPr>
          <a:xfrm>
            <a:off x="3046411" y="228600"/>
            <a:ext cx="735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Preliminary Budget – Two Penny reduction in I&amp;S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6CD97-9E8C-D808-2BDA-F4DC684BD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2990850"/>
            <a:ext cx="8620125" cy="87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7C56A3-F674-8D78-0466-3523457ADF37}"/>
              </a:ext>
            </a:extLst>
          </p:cNvPr>
          <p:cNvSpPr txBox="1"/>
          <p:nvPr/>
        </p:nvSpPr>
        <p:spPr>
          <a:xfrm>
            <a:off x="2589212" y="3231208"/>
            <a:ext cx="822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defRPr sz="1000" b="1" i="0" u="none" strike="noStrike" kern="120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ysClr val="windowText" lastClr="000000"/>
                </a:solidFill>
              </a:rPr>
              <a:t>2 pennies</a:t>
            </a:r>
            <a:r>
              <a:rPr lang="en-US" sz="2000" b="1" i="0" baseline="0" dirty="0">
                <a:solidFill>
                  <a:sysClr val="windowText" lastClr="000000"/>
                </a:solidFill>
              </a:rPr>
              <a:t> less (4.1765) reduces Administrative Transfer from $843k to $593k. Would fund a 3% COLA and one police officer. No CIP could be funded.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A3939F-BA23-43C4-F3C8-D90C269C4C77}"/>
              </a:ext>
            </a:extLst>
          </p:cNvPr>
          <p:cNvSpPr txBox="1"/>
          <p:nvPr/>
        </p:nvSpPr>
        <p:spPr>
          <a:xfrm>
            <a:off x="2894011" y="228600"/>
            <a:ext cx="751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Preliminary Budget – Three Penny reduction in I&amp;S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6CD97-9E8C-D808-2BDA-F4DC684BD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2990850"/>
            <a:ext cx="8620125" cy="87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7C56A3-F674-8D78-0466-3523457ADF37}"/>
              </a:ext>
            </a:extLst>
          </p:cNvPr>
          <p:cNvSpPr txBox="1"/>
          <p:nvPr/>
        </p:nvSpPr>
        <p:spPr>
          <a:xfrm>
            <a:off x="2589212" y="3231208"/>
            <a:ext cx="822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>
                <a:solidFill>
                  <a:sysClr val="windowText" lastClr="000000"/>
                </a:solidFill>
              </a:rPr>
              <a:t>3 pennies less (3.1765)further reduces Administrative Transfer from $593k to $343k - keep</a:t>
            </a:r>
            <a:r>
              <a:rPr lang="en-US" sz="2000" b="1" dirty="0">
                <a:solidFill>
                  <a:sysClr val="windowText" lastClr="000000"/>
                </a:solidFill>
              </a:rPr>
              <a:t>s</a:t>
            </a:r>
            <a:r>
              <a:rPr lang="en-US" sz="2000" b="1" i="0" baseline="0" dirty="0">
                <a:solidFill>
                  <a:sysClr val="windowText" lastClr="000000"/>
                </a:solidFill>
              </a:rPr>
              <a:t> money for 3% COLA and one police officer. No CIP.</a:t>
            </a:r>
          </a:p>
        </p:txBody>
      </p:sp>
    </p:spTree>
    <p:extLst>
      <p:ext uri="{BB962C8B-B14F-4D97-AF65-F5344CB8AC3E}">
        <p14:creationId xmlns:p14="http://schemas.microsoft.com/office/powerpoint/2010/main" val="22443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A3939F-BA23-43C4-F3C8-D90C269C4C77}"/>
              </a:ext>
            </a:extLst>
          </p:cNvPr>
          <p:cNvSpPr txBox="1"/>
          <p:nvPr/>
        </p:nvSpPr>
        <p:spPr>
          <a:xfrm>
            <a:off x="2817812" y="228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Preliminary Budget – Four Penny reduction in I&amp;S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6CD97-9E8C-D808-2BDA-F4DC684BD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2990850"/>
            <a:ext cx="8620125" cy="87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7C56A3-F674-8D78-0466-3523457ADF37}"/>
              </a:ext>
            </a:extLst>
          </p:cNvPr>
          <p:cNvSpPr txBox="1"/>
          <p:nvPr/>
        </p:nvSpPr>
        <p:spPr>
          <a:xfrm>
            <a:off x="2589212" y="3231208"/>
            <a:ext cx="822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>
                <a:solidFill>
                  <a:sysClr val="windowText" lastClr="000000"/>
                </a:solidFill>
              </a:rPr>
              <a:t>4 pennies less (2.1765) further reduces Administrative Transfer from $343k to $93k - and keeps money for 1% COLA and no police officer and no CIP.</a:t>
            </a:r>
          </a:p>
        </p:txBody>
      </p:sp>
    </p:spTree>
    <p:extLst>
      <p:ext uri="{BB962C8B-B14F-4D97-AF65-F5344CB8AC3E}">
        <p14:creationId xmlns:p14="http://schemas.microsoft.com/office/powerpoint/2010/main" val="222530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A3939F-BA23-43C4-F3C8-D90C269C4C77}"/>
              </a:ext>
            </a:extLst>
          </p:cNvPr>
          <p:cNvSpPr txBox="1"/>
          <p:nvPr/>
        </p:nvSpPr>
        <p:spPr>
          <a:xfrm>
            <a:off x="2894012" y="228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Preliminary Budget – Five Penny reduction in I&amp;S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6CD97-9E8C-D808-2BDA-F4DC684BD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2990850"/>
            <a:ext cx="8620125" cy="87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7C56A3-F674-8D78-0466-3523457ADF37}"/>
              </a:ext>
            </a:extLst>
          </p:cNvPr>
          <p:cNvSpPr txBox="1"/>
          <p:nvPr/>
        </p:nvSpPr>
        <p:spPr>
          <a:xfrm>
            <a:off x="2589212" y="3231208"/>
            <a:ext cx="82296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>
                <a:solidFill>
                  <a:sysClr val="windowText" lastClr="000000"/>
                </a:solidFill>
              </a:rPr>
              <a:t>5 pennies less (1.1765) further reduces Administrative Transfer from and puts the Utility Fund and General Fund using reserves. Does not allow for COLA or police officer. No CIP.</a:t>
            </a:r>
          </a:p>
        </p:txBody>
      </p:sp>
    </p:spTree>
    <p:extLst>
      <p:ext uri="{BB962C8B-B14F-4D97-AF65-F5344CB8AC3E}">
        <p14:creationId xmlns:p14="http://schemas.microsoft.com/office/powerpoint/2010/main" val="38531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A3939F-BA23-43C4-F3C8-D90C269C4C77}"/>
              </a:ext>
            </a:extLst>
          </p:cNvPr>
          <p:cNvSpPr txBox="1"/>
          <p:nvPr/>
        </p:nvSpPr>
        <p:spPr>
          <a:xfrm>
            <a:off x="3046412" y="228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Preliminary Budget – Six Penny reduction in I&amp;S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6CD97-9E8C-D808-2BDA-F4DC684BD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2990850"/>
            <a:ext cx="8620125" cy="87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7C56A3-F674-8D78-0466-3523457ADF37}"/>
              </a:ext>
            </a:extLst>
          </p:cNvPr>
          <p:cNvSpPr txBox="1"/>
          <p:nvPr/>
        </p:nvSpPr>
        <p:spPr>
          <a:xfrm>
            <a:off x="2589212" y="3231208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000" b="1" i="0" u="none" strike="noStrike" kern="1200" baseline="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 baseline="0" dirty="0">
                <a:solidFill>
                  <a:sysClr val="windowText" lastClr="000000"/>
                </a:solidFill>
              </a:rPr>
              <a:t>6 pennies less (0.1765) puts the Utility Fund and General Fund in the red of close to 1 million dollars. </a:t>
            </a:r>
            <a:r>
              <a:rPr lang="en-US" sz="2000" b="1" dirty="0">
                <a:solidFill>
                  <a:sysClr val="windowText" lastClr="000000"/>
                </a:solidFill>
              </a:rPr>
              <a:t>N</a:t>
            </a:r>
            <a:r>
              <a:rPr lang="en-US" sz="2000" b="1" i="0" baseline="0" dirty="0">
                <a:solidFill>
                  <a:sysClr val="windowText" lastClr="000000"/>
                </a:solidFill>
              </a:rPr>
              <a:t>o COLA or police officer or CIP.</a:t>
            </a:r>
          </a:p>
        </p:txBody>
      </p:sp>
    </p:spTree>
    <p:extLst>
      <p:ext uri="{BB962C8B-B14F-4D97-AF65-F5344CB8AC3E}">
        <p14:creationId xmlns:p14="http://schemas.microsoft.com/office/powerpoint/2010/main" val="342394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Priorities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Need 2023 Audit completed for beginning Fund Balances</a:t>
            </a:r>
          </a:p>
          <a:p>
            <a:r>
              <a:rPr lang="en-US" dirty="0"/>
              <a:t>Reserves recommended at 180 days – per 2022 Audit, 111 days, 2023 Audit will probably be even less</a:t>
            </a:r>
          </a:p>
          <a:p>
            <a:r>
              <a:rPr lang="en-US" dirty="0"/>
              <a:t>Need Cost of Living Adjustment to attract and retain quality employees – turnover has been challenging with loss of knowledge base </a:t>
            </a:r>
          </a:p>
          <a:p>
            <a:r>
              <a:rPr lang="en-US" dirty="0"/>
              <a:t>Need to restart Vehicle &amp; Equipment Sinking Fund (Capital Replacement) and fund it on I&amp;S side of Tax Rate not M&amp;O.</a:t>
            </a:r>
          </a:p>
          <a:p>
            <a:r>
              <a:rPr lang="en-US" dirty="0"/>
              <a:t>Need to fix current business model – SB #2 in 2019 broke the traditional model making it unsustainable and inflexible guaranteeing only 3.5% every year.  Making fully loaded user fees a necessity (Pool Fees, Utility Fees, etc.) </a:t>
            </a:r>
          </a:p>
        </p:txBody>
      </p:sp>
    </p:spTree>
    <p:extLst>
      <p:ext uri="{BB962C8B-B14F-4D97-AF65-F5344CB8AC3E}">
        <p14:creationId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10515599" cy="1219200"/>
          </a:xfrm>
        </p:spPr>
        <p:txBody>
          <a:bodyPr>
            <a:normAutofit/>
          </a:bodyPr>
          <a:lstStyle/>
          <a:p>
            <a:r>
              <a:rPr lang="en-US" sz="3000" dirty="0"/>
              <a:t>Other Items Which Need to be Addressed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809E6-FE98-DD09-0CC2-A970FACCA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2" y="1893490"/>
            <a:ext cx="3809999" cy="418782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*The adjacent Pareto Chart reflects the distribution of the City’s roughly 145 FTE’s</a:t>
            </a:r>
          </a:p>
          <a:p>
            <a:pPr marL="0" indent="0">
              <a:buNone/>
            </a:pPr>
            <a:r>
              <a:rPr lang="en-US" dirty="0"/>
              <a:t>*Depending on how this budget evolves, with the primary goals of:</a:t>
            </a:r>
          </a:p>
          <a:p>
            <a:pPr marL="457200" indent="-457200">
              <a:buAutoNum type="arabicParenR"/>
            </a:pPr>
            <a:r>
              <a:rPr lang="en-US" dirty="0"/>
              <a:t>COLA and</a:t>
            </a:r>
          </a:p>
          <a:p>
            <a:pPr marL="457200" indent="-457200">
              <a:buAutoNum type="arabicParenR"/>
            </a:pPr>
            <a:r>
              <a:rPr lang="en-US" dirty="0"/>
              <a:t>Restart the V&amp;E sinking fund </a:t>
            </a:r>
          </a:p>
          <a:p>
            <a:pPr marL="0" indent="0">
              <a:buNone/>
            </a:pPr>
            <a:r>
              <a:rPr lang="en-US" dirty="0"/>
              <a:t>Staff will need to reevaluate staffing and service levels.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D3C2B6-D94B-8CCA-A2DF-D81A7802C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611" y="1893490"/>
            <a:ext cx="7010401" cy="432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8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Special Note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DFCD8-4435-E077-CC05-554A922FB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Budget Version will change as insurance, TMRS, and other costs for the new year come in and are incorporated into the budget</a:t>
            </a:r>
          </a:p>
          <a:p>
            <a:r>
              <a:rPr lang="en-US" dirty="0"/>
              <a:t>Budget is an iterative and evolving process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9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Priorities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3838" lvl="1" indent="-223838">
              <a:spcBef>
                <a:spcPts val="1800"/>
              </a:spcBef>
            </a:pPr>
            <a:r>
              <a:rPr lang="en-US" sz="2400" dirty="0"/>
              <a:t>Move the V&amp;E replacement program to the I&amp;S side</a:t>
            </a:r>
          </a:p>
          <a:p>
            <a:pPr marL="0" lvl="1" indent="0" algn="ctr">
              <a:spcBef>
                <a:spcPts val="1800"/>
              </a:spcBef>
              <a:buNone/>
            </a:pPr>
            <a:r>
              <a:rPr lang="en-US" sz="2400" dirty="0"/>
              <a:t>AND</a:t>
            </a:r>
          </a:p>
          <a:p>
            <a:pPr marL="223838" lvl="1" indent="-223838">
              <a:spcBef>
                <a:spcPts val="1800"/>
              </a:spcBef>
            </a:pPr>
            <a:r>
              <a:rPr lang="en-US" sz="2400" dirty="0"/>
              <a:t>Move forward with Council support of additional funding at the Voter Approved rate and support of Utility Rates &amp; Fees per Full Rate Study</a:t>
            </a:r>
          </a:p>
          <a:p>
            <a:pPr marL="0" lvl="1" indent="0">
              <a:spcBef>
                <a:spcPts val="1800"/>
              </a:spcBef>
              <a:buNone/>
            </a:pPr>
            <a:endParaRPr lang="en-US" sz="2400" dirty="0"/>
          </a:p>
          <a:p>
            <a:pPr marL="0" lvl="1" indent="0">
              <a:spcBef>
                <a:spcPts val="1800"/>
              </a:spcBef>
              <a:buNone/>
            </a:pPr>
            <a:r>
              <a:rPr lang="en-US" sz="2400" dirty="0"/>
              <a:t>Not doing either will require 15-20 positions to be cut immediately resulting in service cuts to citizens – not doing both should be closer to 30 positions. (positions are the easiest way to monetize the deficit)</a:t>
            </a:r>
          </a:p>
        </p:txBody>
      </p:sp>
    </p:spTree>
    <p:extLst>
      <p:ext uri="{BB962C8B-B14F-4D97-AF65-F5344CB8AC3E}">
        <p14:creationId xmlns:p14="http://schemas.microsoft.com/office/powerpoint/2010/main" val="321818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	 General Fund Revenue Funding Stool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E01F4E1-3A34-44FD-3D19-91C969F01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8812" y="1872644"/>
            <a:ext cx="5837474" cy="4299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9EDAA9-7017-7A2D-ECCA-79215F452CC4}"/>
              </a:ext>
            </a:extLst>
          </p:cNvPr>
          <p:cNvSpPr txBox="1"/>
          <p:nvPr/>
        </p:nvSpPr>
        <p:spPr>
          <a:xfrm>
            <a:off x="3579812" y="4047889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PROERTY TAX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72F809-7A2C-53C5-0E41-8C05C8E52EA9}"/>
              </a:ext>
            </a:extLst>
          </p:cNvPr>
          <p:cNvSpPr txBox="1"/>
          <p:nvPr/>
        </p:nvSpPr>
        <p:spPr>
          <a:xfrm>
            <a:off x="5448114" y="4466510"/>
            <a:ext cx="1292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SALES TAX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95B78F-CD00-1A7E-69AB-308D18DBA4EC}"/>
              </a:ext>
            </a:extLst>
          </p:cNvPr>
          <p:cNvSpPr txBox="1"/>
          <p:nvPr/>
        </p:nvSpPr>
        <p:spPr>
          <a:xfrm>
            <a:off x="7161212" y="4047889"/>
            <a:ext cx="1824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TRANSFERS - 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A59CD-7523-4F22-AFB5-2F2F6A568AD8}"/>
              </a:ext>
            </a:extLst>
          </p:cNvPr>
          <p:cNvSpPr txBox="1"/>
          <p:nvPr/>
        </p:nvSpPr>
        <p:spPr>
          <a:xfrm>
            <a:off x="5548322" y="2496013"/>
            <a:ext cx="11384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0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dirty="0"/>
              <a:t>PROPERTY TAX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B96531-BBA7-2A80-EE18-17C78F264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Largest Revenue Source ~ 40%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605C52-8F1B-62D0-5EFE-CEE0283FB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2412" y="2895599"/>
            <a:ext cx="4114800" cy="2743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*The capping of M&amp;O changed municipal business models across the State and we need to fix Rockport’s this year.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*I&amp;S not capped – needs to support V&amp;E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  sinking fund (capital replacement) 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  projects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*Maintenance &amp; Operations side capped at Voter Approved 3.5% - does not even cover inflation (as seen on next slide)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1D170B-D6D1-814D-5769-C87EEC8A7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104" y="2362200"/>
            <a:ext cx="557810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0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150C7E-EBA3-60BD-C11E-56F1748D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37" y="909942"/>
            <a:ext cx="8754905" cy="52622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29528B-53D0-D919-288C-E96259DBCDF8}"/>
              </a:ext>
            </a:extLst>
          </p:cNvPr>
          <p:cNvSpPr txBox="1"/>
          <p:nvPr/>
        </p:nvSpPr>
        <p:spPr>
          <a:xfrm>
            <a:off x="2894012" y="524887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With a Voter Approved max of 3.5%, as indicated by the red line illustrated above, the reader can see that in recent past, there was 28 months of inflation above 3.5% - peaking at 9.1% in June 2022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6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400" dirty="0"/>
              <a:t>PROPERTY TAX - Continued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B96531-BBA7-2A80-EE18-17C78F264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Largest Revenue Source ~ 40%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605C52-8F1B-62D0-5EFE-CEE0283FB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2412" y="2895599"/>
            <a:ext cx="4114800" cy="2743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*Bob Henderson, Rockport’s Financial Advisor spoke to ways to help fix the Budget at the Strategic Planning Meeting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*Texas now allows pro-rata homestead exemptions.  Meaning predictability of tax revenues are not as certain as in the past.  Allows tax payers look back and receive refunds  for up to 2 years.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AEA475-7AA2-38C1-1EC6-6834F545D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834" y="2514600"/>
            <a:ext cx="6022578" cy="36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8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from Aransas County Appraisal District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3539444" cy="4187952"/>
          </a:xfrm>
        </p:spPr>
        <p:txBody>
          <a:bodyPr>
            <a:normAutofit/>
          </a:bodyPr>
          <a:lstStyle/>
          <a:p>
            <a:r>
              <a:rPr lang="en-US" dirty="0"/>
              <a:t>Freeze Adjusted Values up $117.6M, or 5%</a:t>
            </a:r>
          </a:p>
          <a:p>
            <a:r>
              <a:rPr lang="en-US" dirty="0"/>
              <a:t>Lowest growth rate since 2021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7E44D2-039A-85A6-7F66-172C40221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351" y="1984248"/>
            <a:ext cx="6827261" cy="410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9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2908</TotalTime>
  <Words>1410</Words>
  <Application>Microsoft Office PowerPoint</Application>
  <PresentationFormat>Custom</PresentationFormat>
  <Paragraphs>156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Cambria</vt:lpstr>
      <vt:lpstr>Times New Roman</vt:lpstr>
      <vt:lpstr>Currency Symbols 16x9</vt:lpstr>
      <vt:lpstr>7.24.2024 Preliminary Budget Considerations/Options</vt:lpstr>
      <vt:lpstr>Purpose</vt:lpstr>
      <vt:lpstr>Financial Priorities</vt:lpstr>
      <vt:lpstr>Financial Priorities</vt:lpstr>
      <vt:lpstr>  General Fund Revenue Funding Stool</vt:lpstr>
      <vt:lpstr>PROPERTY TAX</vt:lpstr>
      <vt:lpstr>PowerPoint Presentation</vt:lpstr>
      <vt:lpstr>PROPERTY TAX - Continued</vt:lpstr>
      <vt:lpstr>Estimate from Aransas County Appraisal District</vt:lpstr>
      <vt:lpstr>Estimate from Aransas County Appraisal District</vt:lpstr>
      <vt:lpstr>Estimate from Aransas County Appraisal District</vt:lpstr>
      <vt:lpstr>Estimate from Aransas County Appraisal District</vt:lpstr>
      <vt:lpstr>Preliminary rates – discussion purposes only</vt:lpstr>
      <vt:lpstr>Average Taxable Homestead Value</vt:lpstr>
      <vt:lpstr>Area Property Taxes by Category (M&amp;O vs. I&amp;S)</vt:lpstr>
      <vt:lpstr>Area Property Taxes - Stacked</vt:lpstr>
      <vt:lpstr>Sales Tax – Second Largest Source of Revenue ~27%</vt:lpstr>
      <vt:lpstr>Operating Transfers In – Third Largest Source of Revenue ~ 9%</vt:lpstr>
      <vt:lpstr>General Fund Reserves</vt:lpstr>
      <vt:lpstr>Other Items Which Need to be Addressed</vt:lpstr>
      <vt:lpstr>Other Items Which Need to be Addressed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Items Which Need to be Addressed</vt:lpstr>
      <vt:lpstr>Special Note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Wendy Jagat</dc:creator>
  <cp:lastModifiedBy>Shelley Goodwin</cp:lastModifiedBy>
  <cp:revision>94</cp:revision>
  <dcterms:created xsi:type="dcterms:W3CDTF">2024-04-11T14:21:29Z</dcterms:created>
  <dcterms:modified xsi:type="dcterms:W3CDTF">2024-07-25T20:13:32Z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